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Amatic SC"/>
      <p:regular r:id="rId60"/>
      <p:bold r:id="rId61"/>
    </p:embeddedFont>
    <p:embeddedFont>
      <p:font typeface="Source Code Pr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5BAF81-32D4-4F77-BB74-7EA877EE67BB}">
  <a:tblStyle styleId="{D35BAF81-32D4-4F77-BB74-7EA877EE67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4.xml"/><Relationship Id="rId64" Type="http://schemas.openxmlformats.org/officeDocument/2006/relationships/font" Target="fonts/SourceCodePro-italic.fntdata"/><Relationship Id="rId63" Type="http://schemas.openxmlformats.org/officeDocument/2006/relationships/font" Target="fonts/SourceCode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SourceCodePr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maticSC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5675998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5675998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2db6f3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62db6f3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2db6f3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2db6f3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2db6f31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2db6f3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2db6f3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2db6f3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2db6f31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62db6f3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2db6f31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62db6f31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2db6f3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62db6f3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2db6f31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2db6f31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2db6f31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2db6f31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2db6f31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62db6f3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aa576af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aa576af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5f7d6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65f7d6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65f7d6e1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65f7d6e1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5f7d6e1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5f7d6e1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65f7d6e1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65f7d6e1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65f7d6e1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65f7d6e1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65f7d6e1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65f7d6e1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65f7d6e1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65f7d6e1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65f7d6e1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65f7d6e1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65f7d6e1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65f7d6e1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5f7d6e1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65f7d6e1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b51de14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b51de14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93fa35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93fa35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65f7d6e18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65f7d6e18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93fa35ae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93fa35ae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93fa35a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93fa35a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93fa35a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93fa35a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93fa35a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93fa35a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93fa35ae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93fa35a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93fa35ae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93fa35ae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93fa35a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93fa35a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3fa35ae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3fa35a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62db6f3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62db6f3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93fa35a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93fa35a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93fa35ae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93fa35a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93fa35ae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93fa35ae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93fa35a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93fa35a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93fa35ae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93fa35ae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93fa35ae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93fa35ae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93fa35ae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93fa35ae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bfd0b3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bfd0b3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bfd0b32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bfd0b32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bfd0b326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bfd0b326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2db6f3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62db6f3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bfd0b32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bfd0b32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bfd0b326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bfd0b326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bfd0b326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bfd0b326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bfd0b32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bfd0b32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2db6f3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2db6f3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b51de14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b51de14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2db6f3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2db6f3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2db6f3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62db6f3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kt8d3CYWGH4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593200" y="763075"/>
            <a:ext cx="7867500" cy="25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Latches, Flips Flops 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&amp;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5666">
                <a:solidFill>
                  <a:schemeClr val="dk1"/>
                </a:solidFill>
              </a:rPr>
              <a:t>Timers</a:t>
            </a:r>
            <a:endParaRPr sz="5666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Arial"/>
              <a:buNone/>
            </a:pPr>
            <a:r>
              <a:rPr lang="en" sz="2444">
                <a:solidFill>
                  <a:schemeClr val="dk1"/>
                </a:solidFill>
              </a:rPr>
              <a:t>Chapter 7</a:t>
            </a:r>
            <a:endParaRPr sz="2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50" y="164688"/>
            <a:ext cx="22479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375" y="565975"/>
            <a:ext cx="2627649" cy="200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28675"/>
            <a:ext cx="5253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169050"/>
            <a:ext cx="85915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</a:t>
            </a:r>
            <a:r>
              <a:rPr lang="en">
                <a:solidFill>
                  <a:schemeClr val="dk1"/>
                </a:solidFill>
              </a:rPr>
              <a:t>SR Latch (Active High)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56" y="1228675"/>
            <a:ext cx="7116569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Gated SR Latch (Active High)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49425"/>
            <a:ext cx="81629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Gated SR Latch (Active High)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327975" cy="39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D Latch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D = HIGH &amp; EN = HIGH, the latch will set.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D = LOW </a:t>
            </a: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&amp; </a:t>
            </a: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EN = HIGH, the latch will reset.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Stated another way, the output Q follows the input D when EN is HIGH.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700" y="292850"/>
            <a:ext cx="6229000" cy="25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D Latch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6550"/>
            <a:ext cx="8763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periodic signal.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75" y="2300525"/>
            <a:ext cx="7048975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575" y="50250"/>
            <a:ext cx="2412725" cy="24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875" y="1390650"/>
            <a:ext cx="34426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00" y="1141225"/>
            <a:ext cx="3442675" cy="336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4300"/>
            <a:ext cx="8367950" cy="31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50" y="1708226"/>
            <a:ext cx="7937125" cy="2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466" y="192400"/>
            <a:ext cx="1692409" cy="1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LATCHES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913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Memory storage device</a:t>
            </a:r>
            <a:r>
              <a:rPr lang="en"/>
              <a:t>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13" y="2003825"/>
            <a:ext cx="41433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Flips Flops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228675"/>
            <a:ext cx="5888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Flip-flops are edge-triggered or edge-sensitive devices.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changes state only at a specified point (leading or trailing edge) on the triggering input called the clock (CLK).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888" y="319075"/>
            <a:ext cx="28860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SR Flip Flop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33"/>
          <p:cNvGraphicFramePr/>
          <p:nvPr/>
        </p:nvGraphicFramePr>
        <p:xfrm>
          <a:off x="510475" y="1810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{D35BAF81-32D4-4F77-BB74-7EA877EE67BB}</a:tableStyleId>
              </a:tblPr>
              <a:tblGrid>
                <a:gridCol w="719475"/>
                <a:gridCol w="719475"/>
                <a:gridCol w="719475"/>
                <a:gridCol w="1158775"/>
                <a:gridCol w="1211325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Q’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575" y="2694475"/>
            <a:ext cx="2990175" cy="17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787725" y="32396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 flipH="1">
            <a:off x="787725" y="27894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787725" y="36898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/>
          <p:nvPr/>
        </p:nvSpPr>
        <p:spPr>
          <a:xfrm>
            <a:off x="787725" y="40444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787725" y="2339250"/>
            <a:ext cx="101100" cy="232500"/>
          </a:xfrm>
          <a:prstGeom prst="downArrow">
            <a:avLst>
              <a:gd fmla="val 50000" name="adj1"/>
              <a:gd fmla="val 68744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74" y="292848"/>
            <a:ext cx="3519299" cy="20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947" y="1093850"/>
            <a:ext cx="982500" cy="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Flip Flop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2" y="1343951"/>
            <a:ext cx="7754575" cy="2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 Flip Flop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" name="Google Shape;226;p35"/>
          <p:cNvGraphicFramePr/>
          <p:nvPr/>
        </p:nvGraphicFramePr>
        <p:xfrm>
          <a:off x="510475" y="1810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{D35BAF81-32D4-4F77-BB74-7EA877EE67BB}</a:tableStyleId>
              </a:tblPr>
              <a:tblGrid>
                <a:gridCol w="685000"/>
                <a:gridCol w="685000"/>
                <a:gridCol w="901050"/>
                <a:gridCol w="1014300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Q’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7" name="Google Shape;227;p35"/>
          <p:cNvSpPr/>
          <p:nvPr/>
        </p:nvSpPr>
        <p:spPr>
          <a:xfrm>
            <a:off x="787725" y="32396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 flipH="1">
            <a:off x="787725" y="27894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787725" y="2339250"/>
            <a:ext cx="101100" cy="232500"/>
          </a:xfrm>
          <a:prstGeom prst="downArrow">
            <a:avLst>
              <a:gd fmla="val 50000" name="adj1"/>
              <a:gd fmla="val 68744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988" y="1592250"/>
            <a:ext cx="391477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650" y="2351225"/>
            <a:ext cx="814787" cy="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Flip Flop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56593" l="0" r="0" t="0"/>
          <a:stretch/>
        </p:blipFill>
        <p:spPr>
          <a:xfrm>
            <a:off x="311700" y="1228675"/>
            <a:ext cx="852060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64" y="2548600"/>
            <a:ext cx="7254876" cy="19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D and SR Flip FLop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 has only single input.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SR flip flop has an invalid state.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063" y="2445363"/>
            <a:ext cx="22193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Flip FLop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00" y="1313925"/>
            <a:ext cx="6154274" cy="31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Flip Flop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1: CLK=0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(Memory)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2: CLK=1, J=1, K=0, Q=1, Q’=0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3: CLK=1, J=0, K=1, Q=0, Q’=1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4: CLK=1, J=1, K=1, 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Q(n)=0, Q’(n)=1, Q(n+1)=1, Q’(n+1)=0 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Q(n)=1, Q’(n)=0, Q(n+1)=0, Q’(n+1)=1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JK Flip Flop</a:t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6" name="Google Shape;266;p40"/>
          <p:cNvGraphicFramePr/>
          <p:nvPr/>
        </p:nvGraphicFramePr>
        <p:xfrm>
          <a:off x="510475" y="1810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{D35BAF81-32D4-4F77-BB74-7EA877EE67BB}</a:tableStyleId>
              </a:tblPr>
              <a:tblGrid>
                <a:gridCol w="719475"/>
                <a:gridCol w="719475"/>
                <a:gridCol w="719475"/>
                <a:gridCol w="1158775"/>
                <a:gridCol w="1211325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J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Q’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Q’(n-1)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Toggles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Toggles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7" name="Google Shape;267;p40"/>
          <p:cNvSpPr/>
          <p:nvPr/>
        </p:nvSpPr>
        <p:spPr>
          <a:xfrm>
            <a:off x="787725" y="32396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 flipH="1">
            <a:off x="787725" y="27894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787725" y="36898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787725" y="4044450"/>
            <a:ext cx="101100" cy="232500"/>
          </a:xfrm>
          <a:prstGeom prst="upArrow">
            <a:avLst>
              <a:gd fmla="val 24975" name="adj1"/>
              <a:gd fmla="val 10487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787725" y="2339250"/>
            <a:ext cx="101100" cy="232500"/>
          </a:xfrm>
          <a:prstGeom prst="downArrow">
            <a:avLst>
              <a:gd fmla="val 50000" name="adj1"/>
              <a:gd fmla="val 68744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40635" r="0" t="17464"/>
          <a:stretch/>
        </p:blipFill>
        <p:spPr>
          <a:xfrm>
            <a:off x="5248800" y="2073725"/>
            <a:ext cx="3759625" cy="1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Flip Flops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46" y="1005375"/>
            <a:ext cx="5841779" cy="40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S-R (SET-RESET) Latch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9132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SET means that the Q output is HIGH.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RESET means that the Q output is LOW.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25" y="2113700"/>
            <a:ext cx="6648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Flip Flops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27" y="1298175"/>
            <a:ext cx="5724525" cy="28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JK Flip Flop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93851"/>
            <a:ext cx="8394175" cy="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757" y="2170450"/>
            <a:ext cx="7266966" cy="25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Slave JK Flip Flop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88" y="1769800"/>
            <a:ext cx="59912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Master Slave JK Flip Flop</a:t>
            </a:r>
            <a:endParaRPr/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00" y="1228675"/>
            <a:ext cx="5540100" cy="3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Triggering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 Flip FLop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050" y="426725"/>
            <a:ext cx="5530625" cy="4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</a:t>
            </a:r>
            <a:r>
              <a:rPr lang="en"/>
              <a:t>Triggered</a:t>
            </a:r>
            <a:r>
              <a:rPr lang="en"/>
              <a:t> - D Flip FLop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00" y="1182600"/>
            <a:ext cx="6902524" cy="35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Triggered - D Flip FLop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00" y="1228675"/>
            <a:ext cx="6385576" cy="3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Triggered - JK Flip FLop</a:t>
            </a:r>
            <a:endParaRPr/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25" y="1256149"/>
            <a:ext cx="7687625" cy="27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Triggered - JK Flip FLop</a:t>
            </a:r>
            <a:endParaRPr/>
          </a:p>
        </p:txBody>
      </p:sp>
      <p:sp>
        <p:nvSpPr>
          <p:cNvPr id="342" name="Google Shape;342;p50"/>
          <p:cNvSpPr txBox="1"/>
          <p:nvPr>
            <p:ph idx="1" type="body"/>
          </p:nvPr>
        </p:nvSpPr>
        <p:spPr>
          <a:xfrm>
            <a:off x="311700" y="1228675"/>
            <a:ext cx="85206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J-K flip-flop connected for toggle operation is sometimes called a T flip-flop.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0" y="1130725"/>
            <a:ext cx="7411076" cy="30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ynchronous Vs  </a:t>
            </a:r>
            <a:r>
              <a:rPr lang="en">
                <a:solidFill>
                  <a:schemeClr val="dk1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ynchronous </a:t>
            </a:r>
            <a:r>
              <a:rPr lang="en"/>
              <a:t>Inputs</a:t>
            </a:r>
            <a:endParaRPr/>
          </a:p>
        </p:txBody>
      </p:sp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D and J-K inputs</a:t>
            </a:r>
            <a:r>
              <a:rPr lang="en">
                <a:solidFill>
                  <a:schemeClr val="dk1"/>
                </a:solidFill>
              </a:rPr>
              <a:t> are called synchronous inputs, because the data transferring is 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synchronised with the clock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Asynchronous inputs</a:t>
            </a:r>
            <a:r>
              <a:rPr lang="en">
                <a:solidFill>
                  <a:schemeClr val="dk1"/>
                </a:solidFill>
              </a:rPr>
              <a:t> affect the state of the flip-flop </a:t>
            </a:r>
            <a:r>
              <a:rPr lang="en">
                <a:solidFill>
                  <a:schemeClr val="dk1"/>
                </a:solidFill>
                <a:highlight>
                  <a:srgbClr val="FFF2CC"/>
                </a:highlight>
              </a:rPr>
              <a:t>independent of the clock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Preset (PRE) and Clear (CLR)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Direct set (SD) and Direct reset (RD)</a:t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325" y="1228675"/>
            <a:ext cx="3790325" cy="32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Synchronous Vs  </a:t>
            </a:r>
            <a:r>
              <a:rPr lang="en">
                <a:solidFill>
                  <a:schemeClr val="dk1"/>
                </a:solidFill>
              </a:rPr>
              <a:t>Asynchronous </a:t>
            </a:r>
            <a:r>
              <a:rPr lang="en"/>
              <a:t>Inputs</a:t>
            </a:r>
            <a:endParaRPr/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50" y="1323950"/>
            <a:ext cx="2427300" cy="3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50" y="1387875"/>
            <a:ext cx="5831799" cy="27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Synchronous Vs  Asynchronous Inputs</a:t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311700" y="1320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For the positive edge-triggered D flip-flop with preset and clear inputs in Figure, determine the Q output for the inputs shown in the timing diagram in part (a) if Q is initially LOW.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25" y="2046352"/>
            <a:ext cx="5509400" cy="24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225" y="2120700"/>
            <a:ext cx="15049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Flip Flop Applications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311700" y="1228675"/>
            <a:ext cx="4418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Parallel Data Storage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group of four flip-flops is an example of a basic register used for data storage.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225" y="130950"/>
            <a:ext cx="4191050" cy="4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Flip Flop Applications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11700" y="1228675"/>
            <a:ext cx="315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Frequency Division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single flip-flop can be applied as a divide-by-2 device.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94" y="729950"/>
            <a:ext cx="5502106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Flip Flop Applications</a:t>
            </a:r>
            <a:endParaRPr/>
          </a:p>
        </p:txBody>
      </p:sp>
      <p:sp>
        <p:nvSpPr>
          <p:cNvPr id="385" name="Google Shape;385;p56"/>
          <p:cNvSpPr txBox="1"/>
          <p:nvPr>
            <p:ph idx="1" type="body"/>
          </p:nvPr>
        </p:nvSpPr>
        <p:spPr>
          <a:xfrm>
            <a:off x="311700" y="1228675"/>
            <a:ext cx="3930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Frequency Division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Further division of a clock frequency can be achieved by using the output of one flip-flop as the clock input to a second flip-flop.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650" y="508850"/>
            <a:ext cx="4258851" cy="3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Flip Flop Applications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311700" y="1228675"/>
            <a:ext cx="4483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Counters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J-K flip-flops used to generate a binary count sequence (00,01,10,11).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Two repetitions are shown.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2850"/>
            <a:ext cx="4285325" cy="4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TAsk</a:t>
            </a:r>
            <a:endParaRPr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a counter which can count from 0 through 15.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Reading Task : 7–3 Flip-Flop Operating Characteristics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Shots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17575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600">
                <a:solidFill>
                  <a:schemeClr val="dk1"/>
                </a:solidFill>
              </a:rPr>
              <a:t>lso known as a</a:t>
            </a:r>
            <a:r>
              <a:rPr lang="en" sz="1600">
                <a:solidFill>
                  <a:schemeClr val="dk1"/>
                </a:solidFill>
                <a:highlight>
                  <a:srgbClr val="F4CCCC"/>
                </a:highlight>
              </a:rPr>
              <a:t> monostable multivibrator</a:t>
            </a:r>
            <a:r>
              <a:rPr lang="en" sz="1600">
                <a:solidFill>
                  <a:schemeClr val="dk1"/>
                </a:solidFill>
              </a:rPr>
              <a:t> is a device with only one stable state.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 time that the device stays in its unstable state determines the pulse width of its output.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102" y="2571750"/>
            <a:ext cx="6107650" cy="23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25" y="2862776"/>
            <a:ext cx="1888975" cy="18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Shots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17575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5" y="1372850"/>
            <a:ext cx="7147350" cy="3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Shots</a:t>
            </a:r>
            <a:endParaRPr/>
          </a:p>
        </p:txBody>
      </p:sp>
      <p:sp>
        <p:nvSpPr>
          <p:cNvPr id="420" name="Google Shape;420;p61"/>
          <p:cNvSpPr txBox="1"/>
          <p:nvPr>
            <p:ph idx="1" type="body"/>
          </p:nvPr>
        </p:nvSpPr>
        <p:spPr>
          <a:xfrm>
            <a:off x="17575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00" y="1280125"/>
            <a:ext cx="6909900" cy="3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78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1: S=1, R=0, Q=1, Q’=0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S=0, R=0, Q=1, Q’=0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(Memory)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CE5CD"/>
                </a:highlight>
              </a:rPr>
              <a:t>Case 2: S=0, R=1, Q=0, Q’=1</a:t>
            </a:r>
            <a:endParaRPr>
              <a:solidFill>
                <a:schemeClr val="dk1"/>
              </a:solidFill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S=0, R=0, Q=0, Q’=1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(Memory)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EAD3"/>
                </a:highlight>
              </a:rPr>
              <a:t>Case 3: S=1, R=1, Q=0, Q’=0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(Invalid 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S=0, R=0, Q=0, Q’=1 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S=0, R=0, Q=1, Q’=0 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475" y="1399250"/>
            <a:ext cx="3083075" cy="2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Astable Multivibrator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as no stable states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changes back and forth (oscillates) between two unstable states without any external triggering.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450" y="2447150"/>
            <a:ext cx="6386900" cy="2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Astable Multivibrator</a:t>
            </a:r>
            <a:endParaRPr/>
          </a:p>
        </p:txBody>
      </p:sp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resulting output is typically a square wave that is used as a clock signal in many logic circuits.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Also known as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pulse oscillators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555 Timer</a:t>
            </a:r>
            <a:endParaRPr/>
          </a:p>
        </p:txBody>
      </p:sp>
      <p:sp>
        <p:nvSpPr>
          <p:cNvPr id="440" name="Google Shape;440;p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250" y="622188"/>
            <a:ext cx="59626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 Timer</a:t>
            </a:r>
            <a:endParaRPr/>
          </a:p>
        </p:txBody>
      </p:sp>
      <p:sp>
        <p:nvSpPr>
          <p:cNvPr id="447" name="Google Shape;447;p6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75" y="528950"/>
            <a:ext cx="6156101" cy="40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50" y="1186475"/>
            <a:ext cx="3790325" cy="3251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18"/>
          <p:cNvGraphicFramePr/>
          <p:nvPr/>
        </p:nvGraphicFramePr>
        <p:xfrm>
          <a:off x="510475" y="1810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{D35BAF81-32D4-4F77-BB74-7EA877EE67BB}</a:tableStyleId>
              </a:tblPr>
              <a:tblGrid>
                <a:gridCol w="870950"/>
                <a:gridCol w="870950"/>
                <a:gridCol w="1112050"/>
                <a:gridCol w="1282800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Q’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D9EAD3"/>
                          </a:highlight>
                        </a:rPr>
                        <a:t>No Change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D9EAD3"/>
                          </a:highlight>
                        </a:rPr>
                        <a:t>No Change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71"/>
            <a:ext cx="9144000" cy="508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" name="Google Shape;109;p20"/>
          <p:cNvGraphicFramePr/>
          <p:nvPr/>
        </p:nvGraphicFramePr>
        <p:xfrm>
          <a:off x="510475" y="1810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{D35BAF81-32D4-4F77-BB74-7EA877EE67BB}</a:tableStyleId>
              </a:tblPr>
              <a:tblGrid>
                <a:gridCol w="870950"/>
                <a:gridCol w="870950"/>
                <a:gridCol w="1112050"/>
                <a:gridCol w="1282800"/>
              </a:tblGrid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Q’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4CCCC"/>
                          </a:highlight>
                        </a:rPr>
                        <a:t>Invalid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4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3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No Change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No Change</a:t>
                      </a:r>
                      <a:endParaRPr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00" y="1228676"/>
            <a:ext cx="3713225" cy="30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S-R (SET-RESET) Latch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8675"/>
            <a:ext cx="5253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Home Task: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Verify all the cases for Active Low SR Latch.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https://www.youtube.com/watch?v=kt8d3CYWGH4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450" y="855401"/>
            <a:ext cx="3713225" cy="30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